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2" r:id="rId37"/>
    <p:sldId id="291" r:id="rId3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 showComments="0">
  <p:normalViewPr>
    <p:restoredLeft sz="15608"/>
    <p:restoredTop sz="94592"/>
  </p:normalViewPr>
  <p:slideViewPr>
    <p:cSldViewPr snapToGrid="0">
      <p:cViewPr varScale="1">
        <p:scale>
          <a:sx n="135" d="100"/>
          <a:sy n="135" d="100"/>
        </p:scale>
        <p:origin x="42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c6f9035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c6f9035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c6f90357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c6f90357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e4175ce7e_1_11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e4175ce7e_1_11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dbacc2a5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dbacc2a5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e8aa1626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e8aa1626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dbacc2a5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dbacc2a5c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dbacc2a5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dbacc2a5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c6f90357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c6f90357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dbacc2a5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dbacc2a5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c6f90357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c6f90357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e4175ce7e_1_2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e4175ce7e_1_2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e4175ce7e_1_1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e4175ce7e_1_1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dbacc2a5c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dbacc2a5c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dbacc2a5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dbacc2a5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dbacc2a5c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dbacc2a5c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dbacc2a5c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dbacc2a5c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e4175ce7e_1_2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e4175ce7e_1_2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dbacc2a5c_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dbacc2a5c_2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dbacc2a5c_2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dbacc2a5c_2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e5bccb951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e5bccb951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ddad7743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ddad7743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dbacc2a5c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dbacc2a5c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6f9035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6f9035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e8aa16264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e8aa16264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e8aa16264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e8aa16264_0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e8aa16264_0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e8aa16264_0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dbacc2a5c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dbacc2a5c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dbacc2a5c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dbacc2a5c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dbacc2a5c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dbacc2a5c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e8aa16264_0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e8aa16264_0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110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dbacc2a5c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dbacc2a5c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e4175ce7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e4175ce7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6f90357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c6f90357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e4175ce7e_1_40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e4175ce7e_1_40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e4175ce7e_1_40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e4175ce7e_1_40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e4175ce7e_1_4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e4175ce7e_1_4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e4175ce7e_1_1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e4175ce7e_1_17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AUTOLAYOUT_11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57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4616476" y="1983926"/>
            <a:ext cx="2090400" cy="264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308750" y="1983926"/>
            <a:ext cx="2090400" cy="264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/>
          <p:nvPr/>
        </p:nvSpPr>
        <p:spPr>
          <a:xfrm>
            <a:off x="308750" y="1443175"/>
            <a:ext cx="2090400" cy="492900"/>
          </a:xfrm>
          <a:prstGeom prst="rect">
            <a:avLst/>
          </a:prstGeom>
          <a:solidFill>
            <a:srgbClr val="039B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2461391" y="1983926"/>
            <a:ext cx="2080800" cy="264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2471331" y="1443175"/>
            <a:ext cx="2080800" cy="492900"/>
          </a:xfrm>
          <a:prstGeom prst="rect">
            <a:avLst/>
          </a:prstGeom>
          <a:solidFill>
            <a:srgbClr val="039B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4614202" y="1443175"/>
            <a:ext cx="2090400" cy="492900"/>
          </a:xfrm>
          <a:prstGeom prst="rect">
            <a:avLst/>
          </a:prstGeom>
          <a:solidFill>
            <a:srgbClr val="039B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6769117" y="1983926"/>
            <a:ext cx="2090400" cy="264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6769147" y="1443175"/>
            <a:ext cx="2090400" cy="492900"/>
          </a:xfrm>
          <a:prstGeom prst="rect">
            <a:avLst/>
          </a:prstGeom>
          <a:solidFill>
            <a:srgbClr val="039B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3"/>
          <p:cNvSpPr txBox="1"/>
          <p:nvPr/>
        </p:nvSpPr>
        <p:spPr>
          <a:xfrm>
            <a:off x="308750" y="1487225"/>
            <a:ext cx="376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</a:rPr>
              <a:t>1</a:t>
            </a:r>
            <a:endParaRPr sz="1600" b="1">
              <a:solidFill>
                <a:srgbClr val="FFFFFF"/>
              </a:solidFill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2482825" y="1487225"/>
            <a:ext cx="376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</a:rPr>
              <a:t>2</a:t>
            </a:r>
            <a:endParaRPr sz="1600" b="1">
              <a:solidFill>
                <a:srgbClr val="FFFFFF"/>
              </a:solidFill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4630421" y="1487225"/>
            <a:ext cx="376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</a:rPr>
              <a:t>3</a:t>
            </a:r>
            <a:endParaRPr sz="1600" b="1">
              <a:solidFill>
                <a:srgbClr val="FFFFFF"/>
              </a:solidFill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6778021" y="1487225"/>
            <a:ext cx="376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</a:rPr>
              <a:t>4</a:t>
            </a:r>
            <a:endParaRPr sz="1600" b="1">
              <a:solidFill>
                <a:srgbClr val="FFFFFF"/>
              </a:solidFill>
            </a:endParaRP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306850" y="665675"/>
            <a:ext cx="8550900" cy="59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body" idx="1"/>
          </p:nvPr>
        </p:nvSpPr>
        <p:spPr>
          <a:xfrm>
            <a:off x="400625" y="2053525"/>
            <a:ext cx="1914000" cy="247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body" idx="2"/>
          </p:nvPr>
        </p:nvSpPr>
        <p:spPr>
          <a:xfrm>
            <a:off x="2546261" y="2053525"/>
            <a:ext cx="1914000" cy="247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body" idx="3"/>
          </p:nvPr>
        </p:nvSpPr>
        <p:spPr>
          <a:xfrm>
            <a:off x="4709550" y="2053525"/>
            <a:ext cx="1914000" cy="247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body" idx="4"/>
          </p:nvPr>
        </p:nvSpPr>
        <p:spPr>
          <a:xfrm>
            <a:off x="6858525" y="2053525"/>
            <a:ext cx="1914000" cy="247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AUTOLAYOUT_17">
    <p:bg>
      <p:bgPr>
        <a:solidFill>
          <a:srgbClr val="FFFFFF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0" y="0"/>
            <a:ext cx="9144000" cy="2161200"/>
          </a:xfrm>
          <a:prstGeom prst="rect">
            <a:avLst/>
          </a:prstGeom>
          <a:solidFill>
            <a:srgbClr val="0157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317700" y="369325"/>
            <a:ext cx="6934800" cy="157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>
            <a:off x="317700" y="2432075"/>
            <a:ext cx="6397800" cy="232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AUTOLAYOUT_18">
    <p:bg>
      <p:bgPr>
        <a:solidFill>
          <a:srgbClr val="FFFFFF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0" y="4665575"/>
            <a:ext cx="9144000" cy="477900"/>
          </a:xfrm>
          <a:prstGeom prst="rect">
            <a:avLst/>
          </a:prstGeom>
          <a:solidFill>
            <a:srgbClr val="112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9" name="Google Shape;79;p15"/>
          <p:cNvCxnSpPr/>
          <p:nvPr/>
        </p:nvCxnSpPr>
        <p:spPr>
          <a:xfrm>
            <a:off x="1128750" y="1995025"/>
            <a:ext cx="68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1128750" y="394200"/>
            <a:ext cx="6886500" cy="141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rgbClr val="11294A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rgbClr val="11294A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rgbClr val="11294A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rgbClr val="11294A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rgbClr val="11294A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rgbClr val="11294A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rgbClr val="11294A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rgbClr val="11294A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rgbClr val="11294A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1128750" y="2225463"/>
            <a:ext cx="6886500" cy="219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marL="457200" lvl="0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AUTOLAYOUT_19"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26600" y="314200"/>
            <a:ext cx="1530900" cy="225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AUTOLAYOUT_20">
    <p:bg>
      <p:bgPr>
        <a:solidFill>
          <a:srgbClr val="FFFFFF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326600" y="314200"/>
            <a:ext cx="1530900" cy="225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9.xml"/><Relationship Id="rId5" Type="http://schemas.openxmlformats.org/officeDocument/2006/relationships/image" Target="../media/image11.png"/><Relationship Id="rId1" Type="http://schemas.microsoft.com/office/2007/relationships/media" Target="../media/media1.avi"/><Relationship Id="rId2" Type="http://schemas.openxmlformats.org/officeDocument/2006/relationships/video" Target="../media/media1.avi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26.xml"/><Relationship Id="rId5" Type="http://schemas.openxmlformats.org/officeDocument/2006/relationships/image" Target="../media/image11.png"/><Relationship Id="rId1" Type="http://schemas.microsoft.com/office/2007/relationships/media" Target="../media/media1.avi"/><Relationship Id="rId2" Type="http://schemas.openxmlformats.org/officeDocument/2006/relationships/video" Target="../media/media1.avi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notesSlide" Target="../notesSlides/notesSlide30.xml"/><Relationship Id="rId5" Type="http://schemas.openxmlformats.org/officeDocument/2006/relationships/image" Target="../media/image20.png"/><Relationship Id="rId1" Type="http://schemas.microsoft.com/office/2007/relationships/media" Target="../media/media2.avi"/><Relationship Id="rId2" Type="http://schemas.openxmlformats.org/officeDocument/2006/relationships/video" Target="../media/media2.avi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4" Type="http://schemas.openxmlformats.org/officeDocument/2006/relationships/notesSlide" Target="../notesSlides/notesSlide31.xml"/><Relationship Id="rId5" Type="http://schemas.openxmlformats.org/officeDocument/2006/relationships/image" Target="../media/image21.png"/><Relationship Id="rId1" Type="http://schemas.microsoft.com/office/2007/relationships/media" Target="../media/media3.avi"/><Relationship Id="rId2" Type="http://schemas.openxmlformats.org/officeDocument/2006/relationships/video" Target="../media/media3.avi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4" Type="http://schemas.openxmlformats.org/officeDocument/2006/relationships/notesSlide" Target="../notesSlides/notesSlide32.xml"/><Relationship Id="rId5" Type="http://schemas.openxmlformats.org/officeDocument/2006/relationships/image" Target="../media/image22.png"/><Relationship Id="rId1" Type="http://schemas.microsoft.com/office/2007/relationships/media" Target="../media/media4.avi"/><Relationship Id="rId2" Type="http://schemas.openxmlformats.org/officeDocument/2006/relationships/video" Target="../media/media4.avi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4" Type="http://schemas.openxmlformats.org/officeDocument/2006/relationships/notesSlide" Target="../notesSlides/notesSlide36.xml"/><Relationship Id="rId5" Type="http://schemas.openxmlformats.org/officeDocument/2006/relationships/image" Target="../media/image25.png"/><Relationship Id="rId1" Type="http://schemas.microsoft.com/office/2007/relationships/media" Target="../media/media5.avi"/><Relationship Id="rId2" Type="http://schemas.openxmlformats.org/officeDocument/2006/relationships/video" Target="../media/media5.avi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1128750" y="394200"/>
            <a:ext cx="6886500" cy="14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 of Swimming Fin</a:t>
            </a:r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1128750" y="2225463"/>
            <a:ext cx="6886500" cy="21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Jiujiu (Joey) </a:t>
            </a:r>
            <a:r>
              <a:rPr lang="en" dirty="0" smtClean="0"/>
              <a:t>Lou</a:t>
            </a:r>
            <a:endParaRPr dirty="0" smtClean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 smtClean="0"/>
              <a:t>August 2018</a:t>
            </a:r>
            <a:endParaRPr dirty="0" smtClean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 smtClean="0"/>
              <a:t>University </a:t>
            </a:r>
            <a:r>
              <a:rPr lang="en" dirty="0"/>
              <a:t>of Tokyo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Selection method:</a:t>
            </a:r>
            <a:endParaRPr sz="1600"/>
          </a:p>
          <a:p>
            <a: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Roulette</a:t>
            </a:r>
            <a:endParaRPr sz="1600"/>
          </a:p>
          <a:p>
            <a: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Tournament </a:t>
            </a:r>
            <a:endParaRPr sz="1600"/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Crossover method:</a:t>
            </a:r>
            <a:endParaRPr sz="1600"/>
          </a:p>
          <a:p>
            <a: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Laplace</a:t>
            </a:r>
            <a:endParaRPr sz="1600"/>
          </a:p>
          <a:p>
            <a: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BLX-alpha</a:t>
            </a:r>
            <a:endParaRPr sz="1600"/>
          </a:p>
          <a:p>
            <a: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Arithmetic </a:t>
            </a:r>
            <a:endParaRPr sz="1600"/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Mutation method:</a:t>
            </a:r>
            <a:endParaRPr sz="1600"/>
          </a:p>
          <a:p>
            <a: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Power</a:t>
            </a:r>
            <a:endParaRPr sz="1600"/>
          </a:p>
          <a:p>
            <a: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Uniform</a:t>
            </a:r>
            <a:endParaRPr sz="1600"/>
          </a:p>
        </p:txBody>
      </p:sp>
      <p:sp>
        <p:nvSpPr>
          <p:cNvPr id="163" name="Google Shape;163;p2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 input variables and many different methods to try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169" name="Google Shape;169;p2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combinations of methods aforementioned are tested out and ran till generation 100.</a:t>
            </a:r>
            <a:endParaRPr/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Best runs correspond to ‘100/200’, which uses: </a:t>
            </a:r>
            <a:endParaRPr/>
          </a:p>
          <a:p>
            <a:pPr marL="457200" lvl="0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BLX-alpha/ Laplace crossover</a:t>
            </a:r>
            <a:endParaRPr/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Uniform mutation</a:t>
            </a:r>
            <a:endParaRPr/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Tournament selection</a:t>
            </a:r>
            <a:endParaRPr/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0" name="Google Shape;1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700" y="312651"/>
            <a:ext cx="6024301" cy="4518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BLX-alpha</a:t>
            </a:r>
            <a:endParaRPr/>
          </a:p>
        </p:txBody>
      </p:sp>
      <p:sp>
        <p:nvSpPr>
          <p:cNvPr id="176" name="Google Shape;176;p2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Given two parents,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 P₁, P₂</a:t>
            </a:r>
            <a:r>
              <a:rPr lang="en" sz="1600"/>
              <a:t> and determine offspring 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O₁</a:t>
            </a:r>
            <a:r>
              <a:rPr lang="en" sz="1600"/>
              <a:t>.</a:t>
            </a:r>
            <a:endParaRPr sz="16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I = | P₁- P₂ |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a = max(P₁, P₂) + I*𝜶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b = min(P₁, P₂) - I*𝜶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O₁</a:t>
            </a:r>
            <a:r>
              <a:rPr lang="en" sz="1600"/>
              <a:t> 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= random (a, b)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" name="Google Shape;177;p2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Crossover method</a:t>
            </a:r>
            <a:endParaRPr/>
          </a:p>
        </p:txBody>
      </p:sp>
      <p:pic>
        <p:nvPicPr>
          <p:cNvPr id="178" name="Google Shape;1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1150" y="4038175"/>
            <a:ext cx="4493700" cy="9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Laplace</a:t>
            </a:r>
            <a:endParaRPr/>
          </a:p>
        </p:txBody>
      </p:sp>
      <p:sp>
        <p:nvSpPr>
          <p:cNvPr id="184" name="Google Shape;184;p3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Given two parents,</a:t>
            </a: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 P₁, P₂</a:t>
            </a:r>
            <a:r>
              <a:rPr lang="en" sz="1600" dirty="0"/>
              <a:t> and determine </a:t>
            </a:r>
            <a:r>
              <a:rPr lang="en" sz="1600" dirty="0" err="1"/>
              <a:t>offsprings</a:t>
            </a:r>
            <a:r>
              <a:rPr lang="en" sz="1600" dirty="0"/>
              <a:t> </a:t>
            </a: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O₁, O₂</a:t>
            </a:r>
            <a:r>
              <a:rPr lang="en" sz="1600" dirty="0"/>
              <a:t>.</a:t>
            </a:r>
            <a:endParaRPr sz="1600"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𝜶 = random(0,1)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𝜷 = a ± </a:t>
            </a:r>
            <a:r>
              <a:rPr lang="en" sz="1600" dirty="0" smtClean="0">
                <a:latin typeface="Times New Roman"/>
                <a:ea typeface="Times New Roman"/>
                <a:cs typeface="Times New Roman"/>
                <a:sym typeface="Times New Roman"/>
              </a:rPr>
              <a:t>b*</a:t>
            </a:r>
            <a:r>
              <a:rPr lang="en-US" sz="1600" dirty="0" smtClean="0">
                <a:latin typeface="Times New Roman"/>
                <a:ea typeface="Times New Roman"/>
                <a:cs typeface="Times New Roman"/>
                <a:sym typeface="Times New Roman"/>
              </a:rPr>
              <a:t>log(</a:t>
            </a:r>
            <a:r>
              <a:rPr lang="en" sz="1600" dirty="0" smtClean="0">
                <a:latin typeface="Times New Roman"/>
                <a:ea typeface="Times New Roman"/>
                <a:cs typeface="Times New Roman"/>
                <a:sym typeface="Times New Roman"/>
              </a:rPr>
              <a:t>𝜶</a:t>
            </a:r>
            <a:r>
              <a:rPr lang="en-US" sz="1600" dirty="0" smtClean="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O₁</a:t>
            </a:r>
            <a:r>
              <a:rPr lang="en" sz="1600" dirty="0"/>
              <a:t> </a:t>
            </a: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= P₁ + 𝜷*| P₁ - P₂ |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O₂</a:t>
            </a:r>
            <a:r>
              <a:rPr lang="en" sz="1600" dirty="0"/>
              <a:t> </a:t>
            </a: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= P₂ + 𝜷*| P₁ - P₂ |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/>
          </a:p>
        </p:txBody>
      </p:sp>
      <p:sp>
        <p:nvSpPr>
          <p:cNvPr id="185" name="Google Shape;185;p3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Crossover method</a:t>
            </a:r>
            <a:endParaRPr dirty="0"/>
          </a:p>
        </p:txBody>
      </p:sp>
      <p:pic>
        <p:nvPicPr>
          <p:cNvPr id="186" name="Google Shape;18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500" y="3326750"/>
            <a:ext cx="3933174" cy="174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Uniform</a:t>
            </a:r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r = random(0,1)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Xᵢ = Xᵢ ± delta*r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Equal chance for both signs, delta shrinks as generation moves on and eventually reaches zero. </a:t>
            </a:r>
            <a:endParaRPr sz="1600"/>
          </a:p>
        </p:txBody>
      </p:sp>
      <p:sp>
        <p:nvSpPr>
          <p:cNvPr id="193" name="Google Shape;193;p3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Mutation method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Tournament</a:t>
            </a:r>
            <a:endParaRPr/>
          </a:p>
        </p:txBody>
      </p:sp>
      <p:sp>
        <p:nvSpPr>
          <p:cNvPr id="199" name="Google Shape;19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 number of individuals will be selected from whole population to participate in a “tournament”. </a:t>
            </a:r>
            <a:endParaRPr sz="160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The fittest individual from the group will be selected as the parent.</a:t>
            </a:r>
            <a:endParaRPr sz="160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The larger the tournament size, the more discriminative the selection process will be.</a:t>
            </a:r>
            <a:endParaRPr sz="1600"/>
          </a:p>
        </p:txBody>
      </p:sp>
      <p:sp>
        <p:nvSpPr>
          <p:cNvPr id="200" name="Google Shape;200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Selection method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>
            <a:spLocks noGrp="1"/>
          </p:cNvSpPr>
          <p:nvPr>
            <p:ph type="title"/>
          </p:nvPr>
        </p:nvSpPr>
        <p:spPr>
          <a:xfrm>
            <a:off x="317700" y="369325"/>
            <a:ext cx="6934800" cy="15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1D Rod Extension FEM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6" name="Google Shape;206;p33"/>
          <p:cNvSpPr txBox="1">
            <a:spLocks noGrp="1"/>
          </p:cNvSpPr>
          <p:nvPr>
            <p:ph type="body" idx="1"/>
          </p:nvPr>
        </p:nvSpPr>
        <p:spPr>
          <a:xfrm>
            <a:off x="317700" y="2432075"/>
            <a:ext cx="6397800" cy="23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Referenced chapter 3 in Finite Element Method book.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setup</a:t>
            </a:r>
            <a:endParaRPr/>
          </a:p>
        </p:txBody>
      </p:sp>
      <p:sp>
        <p:nvSpPr>
          <p:cNvPr id="212" name="Google Shape;212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 = 1000</a:t>
            </a:r>
            <a:endParaRPr sz="160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L = 10</a:t>
            </a:r>
            <a:endParaRPr sz="160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bₓ = 10 ( 0 &lt; X &lt; 5 )</a:t>
            </a:r>
            <a:endParaRPr sz="160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tₓ = 25</a:t>
            </a:r>
            <a:endParaRPr sz="1600"/>
          </a:p>
        </p:txBody>
      </p:sp>
      <p:sp>
        <p:nvSpPr>
          <p:cNvPr id="213" name="Google Shape;213;p3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1-D rod extension</a:t>
            </a:r>
            <a:endParaRPr/>
          </a:p>
        </p:txBody>
      </p:sp>
      <p:pic>
        <p:nvPicPr>
          <p:cNvPr id="214" name="Google Shape;2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0050" y="2999650"/>
            <a:ext cx="4317999" cy="184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Even with first order shape functions, we can achieve reasonable results.</a:t>
            </a:r>
            <a:endParaRPr sz="1600"/>
          </a:p>
        </p:txBody>
      </p:sp>
      <p:sp>
        <p:nvSpPr>
          <p:cNvPr id="220" name="Google Shape;220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221" name="Google Shape;2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83475"/>
            <a:ext cx="4213350" cy="316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7025" y="1983468"/>
            <a:ext cx="4213350" cy="3160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>
            <a:spLocks noGrp="1"/>
          </p:cNvSpPr>
          <p:nvPr>
            <p:ph type="title"/>
          </p:nvPr>
        </p:nvSpPr>
        <p:spPr>
          <a:xfrm>
            <a:off x="317700" y="369325"/>
            <a:ext cx="6934800" cy="15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 FSI Data</a:t>
            </a:r>
            <a:endParaRPr/>
          </a:p>
        </p:txBody>
      </p:sp>
      <p:sp>
        <p:nvSpPr>
          <p:cNvPr id="228" name="Google Shape;228;p36"/>
          <p:cNvSpPr txBox="1">
            <a:spLocks noGrp="1"/>
          </p:cNvSpPr>
          <p:nvPr>
            <p:ph type="body" idx="1"/>
          </p:nvPr>
        </p:nvSpPr>
        <p:spPr>
          <a:xfrm>
            <a:off x="317700" y="2483550"/>
            <a:ext cx="6397800" cy="23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Evaluate </a:t>
            </a:r>
            <a:r>
              <a:rPr lang="en-US" altLang="zh-CN" dirty="0" smtClean="0"/>
              <a:t>power (energy)</a:t>
            </a:r>
            <a:r>
              <a:rPr lang="en" dirty="0" smtClean="0"/>
              <a:t> </a:t>
            </a:r>
            <a:r>
              <a:rPr lang="en" dirty="0"/>
              <a:t>and velocity.</a:t>
            </a:r>
            <a:endParaRPr dirty="0"/>
          </a:p>
        </p:txBody>
      </p:sp>
      <p:pic>
        <p:nvPicPr>
          <p:cNvPr id="5" name="40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13886" y="2230966"/>
            <a:ext cx="2766718" cy="2834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06850" y="665675"/>
            <a:ext cx="8550900" cy="5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0"/>
              <a:t>Steps Taken</a:t>
            </a:r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400625" y="2053525"/>
            <a:ext cx="1914000" cy="24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Understand and implement Genetic Algorithm</a:t>
            </a:r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body" idx="2"/>
          </p:nvPr>
        </p:nvSpPr>
        <p:spPr>
          <a:xfrm>
            <a:off x="2546261" y="2053525"/>
            <a:ext cx="1914000" cy="24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Understand physical simulation (FEM)</a:t>
            </a:r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3"/>
          </p:nvPr>
        </p:nvSpPr>
        <p:spPr>
          <a:xfrm>
            <a:off x="4709550" y="2053525"/>
            <a:ext cx="1914000" cy="24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Interpret results from simulation</a:t>
            </a:r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4"/>
          </p:nvPr>
        </p:nvSpPr>
        <p:spPr>
          <a:xfrm>
            <a:off x="6858525" y="2053525"/>
            <a:ext cx="1914000" cy="24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Perform optimization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>
            <a:spLocks noGrp="1"/>
          </p:cNvSpPr>
          <p:nvPr>
            <p:ph type="title"/>
          </p:nvPr>
        </p:nvSpPr>
        <p:spPr>
          <a:xfrm>
            <a:off x="4920050" y="566375"/>
            <a:ext cx="4045200" cy="4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Sinusoidal input</a:t>
            </a:r>
            <a:endParaRPr sz="2400"/>
          </a:p>
        </p:txBody>
      </p:sp>
      <p:sp>
        <p:nvSpPr>
          <p:cNvPr id="235" name="Google Shape;235;p37"/>
          <p:cNvSpPr txBox="1">
            <a:spLocks noGrp="1"/>
          </p:cNvSpPr>
          <p:nvPr>
            <p:ph type="subTitle" idx="1"/>
          </p:nvPr>
        </p:nvSpPr>
        <p:spPr>
          <a:xfrm>
            <a:off x="4920050" y="13366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Dirichlet conditions are imposed onto first node of beam, where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y</a:t>
            </a:r>
            <a:r>
              <a:rPr lang="en" sz="1800"/>
              <a:t> position and angle 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𝜃</a:t>
            </a:r>
            <a:r>
              <a:rPr lang="en" sz="1800"/>
              <a:t> are fixed.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y = 0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𝜃 = α*sin(2𝜋*𝑓*𝛥𝑡*n), where n is iteration number, 𝛥𝑡 is time step.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236" name="Google Shape;23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250" y="3582225"/>
            <a:ext cx="4420950" cy="156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79461"/>
            <a:ext cx="4571999" cy="4384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4920050" y="566375"/>
            <a:ext cx="4045200" cy="4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Torque vs theta</a:t>
            </a:r>
            <a:endParaRPr sz="2400"/>
          </a:p>
        </p:txBody>
      </p:sp>
      <p:sp>
        <p:nvSpPr>
          <p:cNvPr id="243" name="Google Shape;243;p38"/>
          <p:cNvSpPr txBox="1">
            <a:spLocks noGrp="1"/>
          </p:cNvSpPr>
          <p:nvPr>
            <p:ph type="subTitle" idx="1"/>
          </p:nvPr>
        </p:nvSpPr>
        <p:spPr>
          <a:xfrm>
            <a:off x="4920050" y="13366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Circular patterns can be seen.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number of circles corresponds to number of input cycles (sine wave).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At startup, the pattern is not stable.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244" name="Google Shape;24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25" y="155338"/>
            <a:ext cx="4364700" cy="483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9"/>
          <p:cNvSpPr txBox="1">
            <a:spLocks noGrp="1"/>
          </p:cNvSpPr>
          <p:nvPr>
            <p:ph type="title"/>
          </p:nvPr>
        </p:nvSpPr>
        <p:spPr>
          <a:xfrm>
            <a:off x="4920050" y="566375"/>
            <a:ext cx="4045200" cy="4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Power input over time</a:t>
            </a:r>
            <a:endParaRPr sz="2400"/>
          </a:p>
        </p:txBody>
      </p:sp>
      <p:sp>
        <p:nvSpPr>
          <p:cNvPr id="250" name="Google Shape;250;p39"/>
          <p:cNvSpPr txBox="1">
            <a:spLocks noGrp="1"/>
          </p:cNvSpPr>
          <p:nvPr>
            <p:ph type="subTitle" idx="1"/>
          </p:nvPr>
        </p:nvSpPr>
        <p:spPr>
          <a:xfrm>
            <a:off x="4920050" y="13366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Power at iteration 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 sz="1800"/>
              <a:t>: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Pᵢ = (𝜽ᵢ - 𝜽ᵢ₋₁)*(𝜏ᵢ + 𝜏ᵢ₋₁)/(2*𝛥𝑡)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Average power: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Pavg = </a:t>
            </a:r>
            <a:r>
              <a:rPr lang="en" sz="1800"/>
              <a:t>𝛴 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P / (N-1) , where N is max iteration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Negative power is achieved when torque acts in the opposite direction of movement.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251" name="Google Shape;25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7451"/>
            <a:ext cx="4572000" cy="473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0"/>
          <p:cNvSpPr txBox="1">
            <a:spLocks noGrp="1"/>
          </p:cNvSpPr>
          <p:nvPr>
            <p:ph type="title"/>
          </p:nvPr>
        </p:nvSpPr>
        <p:spPr>
          <a:xfrm>
            <a:off x="4920050" y="566375"/>
            <a:ext cx="4045200" cy="4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Velocity over time</a:t>
            </a:r>
            <a:endParaRPr sz="2400"/>
          </a:p>
        </p:txBody>
      </p:sp>
      <p:sp>
        <p:nvSpPr>
          <p:cNvPr id="257" name="Google Shape;257;p40"/>
          <p:cNvSpPr txBox="1">
            <a:spLocks noGrp="1"/>
          </p:cNvSpPr>
          <p:nvPr>
            <p:ph type="subTitle" idx="1"/>
          </p:nvPr>
        </p:nvSpPr>
        <p:spPr>
          <a:xfrm>
            <a:off x="4920050" y="13366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Velocity at iteration 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 sz="1800"/>
              <a:t>: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Vᵢ = (𝑥ᵢ - 𝑥ᵢ₋₁)/𝛥𝑡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Average velocity: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Vavg = </a:t>
            </a:r>
            <a:r>
              <a:rPr lang="en" sz="1800"/>
              <a:t>𝛴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V / (N-1)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8" name="Google Shape;25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00" y="227875"/>
            <a:ext cx="4309899" cy="468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1"/>
          <p:cNvSpPr txBox="1">
            <a:spLocks noGrp="1"/>
          </p:cNvSpPr>
          <p:nvPr>
            <p:ph type="title"/>
          </p:nvPr>
        </p:nvSpPr>
        <p:spPr>
          <a:xfrm>
            <a:off x="317700" y="369325"/>
            <a:ext cx="6934800" cy="15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Optimize Fin</a:t>
            </a:r>
            <a:endParaRPr/>
          </a:p>
        </p:txBody>
      </p:sp>
      <p:sp>
        <p:nvSpPr>
          <p:cNvPr id="264" name="Google Shape;264;p41"/>
          <p:cNvSpPr txBox="1">
            <a:spLocks noGrp="1"/>
          </p:cNvSpPr>
          <p:nvPr>
            <p:ph type="body" idx="1"/>
          </p:nvPr>
        </p:nvSpPr>
        <p:spPr>
          <a:xfrm>
            <a:off x="317700" y="2432075"/>
            <a:ext cx="6397800" cy="23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Apply RCGA to achieve balance between power and velocity.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2"/>
          <p:cNvSpPr txBox="1">
            <a:spLocks noGrp="1"/>
          </p:cNvSpPr>
          <p:nvPr>
            <p:ph type="title"/>
          </p:nvPr>
        </p:nvSpPr>
        <p:spPr>
          <a:xfrm>
            <a:off x="4920050" y="566375"/>
            <a:ext cx="4045200" cy="4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Input</a:t>
            </a:r>
            <a:endParaRPr sz="2400"/>
          </a:p>
        </p:txBody>
      </p:sp>
      <p:sp>
        <p:nvSpPr>
          <p:cNvPr id="270" name="Google Shape;270;p42"/>
          <p:cNvSpPr txBox="1">
            <a:spLocks noGrp="1"/>
          </p:cNvSpPr>
          <p:nvPr>
            <p:ph type="subTitle" idx="1"/>
          </p:nvPr>
        </p:nvSpPr>
        <p:spPr>
          <a:xfrm>
            <a:off x="4920050" y="13366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Input wave for angle 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𝜃: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𝜃 = α*sin(2𝜋*𝑓*𝛥𝑡*n)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 control two variables: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α = Amplitude, 𝑓 = frequency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1" name="Google Shape;27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9461"/>
            <a:ext cx="4571999" cy="4384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3"/>
          <p:cNvSpPr txBox="1">
            <a:spLocks noGrp="1"/>
          </p:cNvSpPr>
          <p:nvPr>
            <p:ph type="title"/>
          </p:nvPr>
        </p:nvSpPr>
        <p:spPr>
          <a:xfrm>
            <a:off x="4920050" y="566375"/>
            <a:ext cx="4045200" cy="4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RCGA</a:t>
            </a:r>
            <a:endParaRPr sz="2400"/>
          </a:p>
        </p:txBody>
      </p:sp>
      <p:sp>
        <p:nvSpPr>
          <p:cNvPr id="277" name="Google Shape;277;p43"/>
          <p:cNvSpPr txBox="1">
            <a:spLocks noGrp="1"/>
          </p:cNvSpPr>
          <p:nvPr>
            <p:ph type="subTitle" idx="1"/>
          </p:nvPr>
        </p:nvSpPr>
        <p:spPr>
          <a:xfrm>
            <a:off x="4920050" y="13366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Evaluation function for fitness: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F = V^(2.75)/P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Range for input variables: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α ∈ [0.1, 1], 𝑓 ∈ [2, 10]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Population size: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30.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Generation number: 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100.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40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2090" y="814475"/>
            <a:ext cx="3520861" cy="3607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4"/>
          <p:cNvSpPr txBox="1">
            <a:spLocks noGrp="1"/>
          </p:cNvSpPr>
          <p:nvPr>
            <p:ph type="title"/>
          </p:nvPr>
        </p:nvSpPr>
        <p:spPr>
          <a:xfrm>
            <a:off x="4920050" y="566375"/>
            <a:ext cx="4045200" cy="4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Sample Run</a:t>
            </a:r>
            <a:endParaRPr sz="2400"/>
          </a:p>
        </p:txBody>
      </p:sp>
      <p:sp>
        <p:nvSpPr>
          <p:cNvPr id="284" name="Google Shape;284;p44"/>
          <p:cNvSpPr txBox="1">
            <a:spLocks noGrp="1"/>
          </p:cNvSpPr>
          <p:nvPr>
            <p:ph type="subTitle" idx="1"/>
          </p:nvPr>
        </p:nvSpPr>
        <p:spPr>
          <a:xfrm>
            <a:off x="4920050" y="13366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Each point corresponds to a FSI simulation.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Blue line represents the path taken by highest fitness score in each generation.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High fitness trials cluster around light yellow belt section.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285" name="Google Shape;28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72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5"/>
          <p:cNvSpPr txBox="1">
            <a:spLocks noGrp="1"/>
          </p:cNvSpPr>
          <p:nvPr>
            <p:ph type="title"/>
          </p:nvPr>
        </p:nvSpPr>
        <p:spPr>
          <a:xfrm>
            <a:off x="4920050" y="566375"/>
            <a:ext cx="4045200" cy="4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Sample Run</a:t>
            </a:r>
            <a:endParaRPr sz="2400"/>
          </a:p>
        </p:txBody>
      </p:sp>
      <p:sp>
        <p:nvSpPr>
          <p:cNvPr id="291" name="Google Shape;291;p45"/>
          <p:cNvSpPr txBox="1">
            <a:spLocks noGrp="1"/>
          </p:cNvSpPr>
          <p:nvPr>
            <p:ph type="subTitle" idx="1"/>
          </p:nvPr>
        </p:nvSpPr>
        <p:spPr>
          <a:xfrm>
            <a:off x="4920050" y="13366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Best individual in final generation: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A=0.787778,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F=5.877350,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FIT=1633.676761.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Fitness score are very close to each other.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2" name="Google Shape;29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7242"/>
            <a:ext cx="4572000" cy="3429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6"/>
          <p:cNvSpPr txBox="1">
            <a:spLocks noGrp="1"/>
          </p:cNvSpPr>
          <p:nvPr>
            <p:ph type="title"/>
          </p:nvPr>
        </p:nvSpPr>
        <p:spPr>
          <a:xfrm>
            <a:off x="4920050" y="566375"/>
            <a:ext cx="4045200" cy="4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Convergence</a:t>
            </a:r>
            <a:endParaRPr sz="2400"/>
          </a:p>
        </p:txBody>
      </p:sp>
      <p:sp>
        <p:nvSpPr>
          <p:cNvPr id="298" name="Google Shape;298;p46"/>
          <p:cNvSpPr txBox="1">
            <a:spLocks noGrp="1"/>
          </p:cNvSpPr>
          <p:nvPr>
            <p:ph type="subTitle" idx="1"/>
          </p:nvPr>
        </p:nvSpPr>
        <p:spPr>
          <a:xfrm>
            <a:off x="4920050" y="13366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Two methods differ only in crossover methods (BLX-alpha and Laplace). 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Both converged to:</a:t>
            </a:r>
            <a:endParaRPr sz="1800" dirty="0"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A=0.787251</a:t>
            </a:r>
            <a:r>
              <a:rPr lang="en" sz="1600" dirty="0" smtClean="0"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-US" sz="1600" dirty="0" smtClean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600" dirty="0" smtClean="0">
                <a:latin typeface="Times New Roman"/>
                <a:ea typeface="Times New Roman"/>
                <a:cs typeface="Times New Roman"/>
                <a:sym typeface="Times New Roman"/>
              </a:rPr>
              <a:t>F=5.869870,</a:t>
            </a:r>
            <a:r>
              <a:rPr lang="en-US" sz="1600" dirty="0" smtClean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600" dirty="0" smtClean="0">
                <a:latin typeface="Times New Roman"/>
                <a:ea typeface="Times New Roman"/>
                <a:cs typeface="Times New Roman"/>
                <a:sym typeface="Times New Roman"/>
              </a:rPr>
              <a:t>FIT=1633.506547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A=0.787778</a:t>
            </a:r>
            <a:r>
              <a:rPr lang="en" sz="1600" dirty="0" smtClean="0"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-US" sz="1600" dirty="0" smtClean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600" dirty="0" smtClean="0">
                <a:latin typeface="Times New Roman"/>
                <a:ea typeface="Times New Roman"/>
                <a:cs typeface="Times New Roman"/>
                <a:sym typeface="Times New Roman"/>
              </a:rPr>
              <a:t>F=5.877350,</a:t>
            </a:r>
            <a:r>
              <a:rPr lang="en-US" sz="1600" dirty="0" smtClean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600" dirty="0" smtClean="0">
                <a:latin typeface="Times New Roman"/>
                <a:ea typeface="Times New Roman"/>
                <a:cs typeface="Times New Roman"/>
                <a:sym typeface="Times New Roman"/>
              </a:rPr>
              <a:t>FIT=1633.676761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9" name="Google Shape;2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72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317700" y="369325"/>
            <a:ext cx="6934800" cy="15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Genetic Algorithm, Knapsack</a:t>
            </a:r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317700" y="2432075"/>
            <a:ext cx="6397800" cy="23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 T</a:t>
            </a:r>
            <a:endParaRPr b="1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/>
              <a:t>G C</a:t>
            </a:r>
            <a:endParaRPr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>
            <a:spLocks noGrp="1"/>
          </p:cNvSpPr>
          <p:nvPr>
            <p:ph type="title"/>
          </p:nvPr>
        </p:nvSpPr>
        <p:spPr>
          <a:xfrm>
            <a:off x="326600" y="10"/>
            <a:ext cx="1802700" cy="22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Generation 1</a:t>
            </a:r>
            <a:endParaRPr dirty="0">
              <a:solidFill>
                <a:srgbClr val="999999"/>
              </a:solidFill>
            </a:endParaRPr>
          </a:p>
        </p:txBody>
      </p:sp>
      <p:pic>
        <p:nvPicPr>
          <p:cNvPr id="2" name="gen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4582" y="875482"/>
            <a:ext cx="7879418" cy="42680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>
            <a:spLocks noGrp="1"/>
          </p:cNvSpPr>
          <p:nvPr>
            <p:ph type="title"/>
          </p:nvPr>
        </p:nvSpPr>
        <p:spPr>
          <a:xfrm>
            <a:off x="326600" y="3113"/>
            <a:ext cx="6187322" cy="22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99999"/>
                </a:solidFill>
              </a:rPr>
              <a:t>Generation </a:t>
            </a:r>
            <a:r>
              <a:rPr lang="en" dirty="0" smtClean="0">
                <a:solidFill>
                  <a:srgbClr val="999999"/>
                </a:solidFill>
              </a:rPr>
              <a:t>20</a:t>
            </a:r>
            <a:r>
              <a:rPr lang="en-US" dirty="0">
                <a:solidFill>
                  <a:srgbClr val="999999"/>
                </a:solidFill>
              </a:rPr>
              <a:t/>
            </a:r>
            <a:br>
              <a:rPr lang="en-US" dirty="0">
                <a:solidFill>
                  <a:srgbClr val="999999"/>
                </a:solidFill>
              </a:rPr>
            </a:br>
            <a:r>
              <a:rPr lang="en-US" sz="1400" dirty="0" smtClean="0">
                <a:solidFill>
                  <a:srgbClr val="999999"/>
                </a:solidFill>
              </a:rPr>
              <a:t>- </a:t>
            </a:r>
            <a:r>
              <a:rPr lang="en" sz="1400" dirty="0" smtClean="0">
                <a:solidFill>
                  <a:srgbClr val="999999"/>
                </a:solidFill>
              </a:rPr>
              <a:t>Solution </a:t>
            </a:r>
            <a:r>
              <a:rPr lang="en" sz="1400" dirty="0">
                <a:solidFill>
                  <a:srgbClr val="999999"/>
                </a:solidFill>
              </a:rPr>
              <a:t>becomes homogeneous.</a:t>
            </a:r>
            <a:endParaRPr sz="1400" dirty="0">
              <a:solidFill>
                <a:srgbClr val="999999"/>
              </a:solidFill>
            </a:endParaRPr>
          </a:p>
        </p:txBody>
      </p:sp>
      <p:pic>
        <p:nvPicPr>
          <p:cNvPr id="2" name="gen2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3192" y="874729"/>
            <a:ext cx="7880809" cy="42687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9"/>
          <p:cNvSpPr txBox="1">
            <a:spLocks noGrp="1"/>
          </p:cNvSpPr>
          <p:nvPr>
            <p:ph type="title"/>
          </p:nvPr>
        </p:nvSpPr>
        <p:spPr>
          <a:xfrm>
            <a:off x="307746" y="0"/>
            <a:ext cx="2784245" cy="22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99999"/>
                </a:solidFill>
              </a:rPr>
              <a:t>Generation 100</a:t>
            </a:r>
            <a:endParaRPr dirty="0">
              <a:solidFill>
                <a:srgbClr val="999999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999999"/>
                </a:solidFill>
              </a:rPr>
              <a:t>- </a:t>
            </a:r>
            <a:r>
              <a:rPr lang="en" sz="1400" dirty="0" smtClean="0">
                <a:solidFill>
                  <a:srgbClr val="999999"/>
                </a:solidFill>
              </a:rPr>
              <a:t>Global </a:t>
            </a:r>
            <a:r>
              <a:rPr lang="en" sz="1400" dirty="0">
                <a:solidFill>
                  <a:srgbClr val="999999"/>
                </a:solidFill>
              </a:rPr>
              <a:t>optimum reached.</a:t>
            </a:r>
            <a:endParaRPr sz="1400" dirty="0">
              <a:solidFill>
                <a:srgbClr val="999999"/>
              </a:solidFill>
            </a:endParaRPr>
          </a:p>
        </p:txBody>
      </p:sp>
      <p:pic>
        <p:nvPicPr>
          <p:cNvPr id="2" name="gen10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3192" y="874729"/>
            <a:ext cx="7880808" cy="42687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0"/>
          <p:cNvSpPr txBox="1">
            <a:spLocks noGrp="1"/>
          </p:cNvSpPr>
          <p:nvPr>
            <p:ph type="title"/>
          </p:nvPr>
        </p:nvSpPr>
        <p:spPr>
          <a:xfrm>
            <a:off x="317700" y="369325"/>
            <a:ext cx="6934800" cy="15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Developments</a:t>
            </a:r>
            <a:endParaRPr/>
          </a:p>
        </p:txBody>
      </p:sp>
      <p:sp>
        <p:nvSpPr>
          <p:cNvPr id="323" name="Google Shape;323;p50"/>
          <p:cNvSpPr txBox="1">
            <a:spLocks noGrp="1"/>
          </p:cNvSpPr>
          <p:nvPr>
            <p:ph type="body" idx="1"/>
          </p:nvPr>
        </p:nvSpPr>
        <p:spPr>
          <a:xfrm>
            <a:off x="317700" y="2432075"/>
            <a:ext cx="6397800" cy="23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Optimize existing RCGA.</a:t>
            </a:r>
            <a:endParaRPr/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Expand input space using Fourier series.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1"/>
          <p:cNvSpPr txBox="1">
            <a:spLocks noGrp="1"/>
          </p:cNvSpPr>
          <p:nvPr>
            <p:ph type="title"/>
          </p:nvPr>
        </p:nvSpPr>
        <p:spPr>
          <a:xfrm>
            <a:off x="4920050" y="566375"/>
            <a:ext cx="4045200" cy="4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Avoid Local Optimums</a:t>
            </a:r>
            <a:endParaRPr sz="2400"/>
          </a:p>
        </p:txBody>
      </p:sp>
      <p:sp>
        <p:nvSpPr>
          <p:cNvPr id="329" name="Google Shape;329;p51"/>
          <p:cNvSpPr txBox="1">
            <a:spLocks noGrp="1"/>
          </p:cNvSpPr>
          <p:nvPr>
            <p:ph type="subTitle" idx="1"/>
          </p:nvPr>
        </p:nvSpPr>
        <p:spPr>
          <a:xfrm>
            <a:off x="4920050" y="13366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Problems:</a:t>
            </a:r>
            <a:endParaRPr sz="1800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dirty="0"/>
              <a:t>Multiple local optimums exist.</a:t>
            </a:r>
            <a:endParaRPr sz="1400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dirty="0"/>
              <a:t>Reached homogeneity too quickly</a:t>
            </a:r>
            <a:r>
              <a:rPr lang="en" sz="1400" dirty="0" smtClean="0"/>
              <a:t>.</a:t>
            </a:r>
            <a:endParaRPr lang="en-US" sz="1400" dirty="0" smtClean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 dirty="0" smtClean="0"/>
              <a:t>Existence of errors.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Possible Solutions:</a:t>
            </a:r>
            <a:endParaRPr sz="1800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dirty="0"/>
              <a:t>Tune GA parameters for faster and better convergence.</a:t>
            </a:r>
            <a:endParaRPr sz="1400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dirty="0"/>
              <a:t>Try other </a:t>
            </a:r>
            <a:r>
              <a:rPr lang="en" sz="1400" dirty="0" smtClean="0"/>
              <a:t>methods</a:t>
            </a:r>
            <a:r>
              <a:rPr lang="en" sz="1400" dirty="0"/>
              <a:t>.</a:t>
            </a:r>
            <a:endParaRPr sz="1400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dirty="0"/>
              <a:t>Reformulate the evaluation function</a:t>
            </a:r>
            <a:r>
              <a:rPr lang="en" sz="1400" dirty="0" smtClean="0"/>
              <a:t>.</a:t>
            </a:r>
            <a:endParaRPr lang="en-US" sz="1400" dirty="0" smtClean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 dirty="0" smtClean="0"/>
              <a:t>Enlarge the simulation space.</a:t>
            </a:r>
            <a:endParaRPr sz="1400" dirty="0"/>
          </a:p>
        </p:txBody>
      </p:sp>
      <p:pic>
        <p:nvPicPr>
          <p:cNvPr id="330" name="Google Shape;33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73462"/>
            <a:ext cx="4572000" cy="3429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2"/>
          <p:cNvSpPr txBox="1">
            <a:spLocks noGrp="1"/>
          </p:cNvSpPr>
          <p:nvPr>
            <p:ph type="title"/>
          </p:nvPr>
        </p:nvSpPr>
        <p:spPr>
          <a:xfrm>
            <a:off x="4920050" y="566375"/>
            <a:ext cx="4045200" cy="4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Use Different Inputs</a:t>
            </a:r>
            <a:endParaRPr sz="2400"/>
          </a:p>
        </p:txBody>
      </p:sp>
      <p:sp>
        <p:nvSpPr>
          <p:cNvPr id="336" name="Google Shape;336;p52"/>
          <p:cNvSpPr txBox="1">
            <a:spLocks noGrp="1"/>
          </p:cNvSpPr>
          <p:nvPr>
            <p:ph type="subTitle" idx="1"/>
          </p:nvPr>
        </p:nvSpPr>
        <p:spPr>
          <a:xfrm>
            <a:off x="4920050" y="13366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Input in </a:t>
            </a:r>
            <a:r>
              <a:rPr lang="en" sz="1800" dirty="0" smtClean="0"/>
              <a:t>Fourier </a:t>
            </a:r>
            <a:r>
              <a:rPr lang="en" sz="1800" dirty="0"/>
              <a:t>series</a:t>
            </a:r>
            <a:r>
              <a:rPr lang="en" sz="1800" dirty="0" smtClean="0"/>
              <a:t>: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𝜃 = α₁*sin(2𝜋*𝑓*𝛥𝑡*n)+α₂*sin(2𝜋*2𝑓*𝛥𝑡*n)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latin typeface="+mn-lt"/>
                <a:ea typeface="Times New Roman"/>
                <a:cs typeface="Times New Roman"/>
                <a:sym typeface="Times New Roman"/>
              </a:rPr>
              <a:t>Result:</a:t>
            </a:r>
          </a:p>
          <a:p>
            <a:pPr marL="0" lvl="0" indent="0" algn="l">
              <a:lnSpc>
                <a:spcPct val="115000"/>
              </a:lnSpc>
            </a:pPr>
            <a:r>
              <a:rPr lang="is-IS" sz="1600" dirty="0">
                <a:latin typeface="Times New Roman" charset="0"/>
                <a:ea typeface="Times New Roman" charset="0"/>
                <a:cs typeface="Times New Roman" charset="0"/>
                <a:sym typeface="Times New Roman"/>
              </a:rPr>
              <a:t>A1=0.560227</a:t>
            </a:r>
            <a:r>
              <a:rPr lang="is-IS" sz="1600" dirty="0" smtClean="0">
                <a:latin typeface="Times New Roman" charset="0"/>
                <a:ea typeface="Times New Roman" charset="0"/>
                <a:cs typeface="Times New Roman" charset="0"/>
                <a:sym typeface="Times New Roman"/>
              </a:rPr>
              <a:t>, A2=0.193823, </a:t>
            </a:r>
          </a:p>
          <a:p>
            <a:pPr marL="0" lvl="0" indent="0" algn="l">
              <a:lnSpc>
                <a:spcPct val="115000"/>
              </a:lnSpc>
            </a:pPr>
            <a:r>
              <a:rPr lang="is-IS" sz="1600" dirty="0" smtClean="0">
                <a:latin typeface="Times New Roman" charset="0"/>
                <a:ea typeface="Times New Roman" charset="0"/>
                <a:cs typeface="Times New Roman" charset="0"/>
                <a:sym typeface="Times New Roman"/>
              </a:rPr>
              <a:t>F=5.111914, FIT=1595.007598.</a:t>
            </a:r>
            <a:endParaRPr sz="1600" dirty="0">
              <a:latin typeface="Times New Roman" charset="0"/>
              <a:ea typeface="Times New Roman" charset="0"/>
              <a:cs typeface="Times New Roman" charset="0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4572000" cy="342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9"/>
          <p:cNvSpPr txBox="1">
            <a:spLocks noGrp="1"/>
          </p:cNvSpPr>
          <p:nvPr>
            <p:ph type="title"/>
          </p:nvPr>
        </p:nvSpPr>
        <p:spPr>
          <a:xfrm>
            <a:off x="307746" y="0"/>
            <a:ext cx="2784245" cy="22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999999"/>
                </a:solidFill>
              </a:rPr>
              <a:t>Solution with input</a:t>
            </a:r>
            <a:br>
              <a:rPr lang="en-US" dirty="0" smtClean="0">
                <a:solidFill>
                  <a:srgbClr val="999999"/>
                </a:solidFill>
              </a:rPr>
            </a:br>
            <a:r>
              <a:rPr lang="en-US" dirty="0" smtClean="0">
                <a:solidFill>
                  <a:srgbClr val="999999"/>
                </a:solidFill>
              </a:rPr>
              <a:t>from previous slide:</a:t>
            </a:r>
            <a:endParaRPr dirty="0">
              <a:solidFill>
                <a:srgbClr val="999999"/>
              </a:solidFill>
            </a:endParaRPr>
          </a:p>
        </p:txBody>
      </p:sp>
      <p:pic>
        <p:nvPicPr>
          <p:cNvPr id="3" name="3var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91991" y="0"/>
            <a:ext cx="556418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6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3"/>
          <p:cNvSpPr txBox="1">
            <a:spLocks noGrp="1"/>
          </p:cNvSpPr>
          <p:nvPr>
            <p:ph type="title"/>
          </p:nvPr>
        </p:nvSpPr>
        <p:spPr>
          <a:xfrm>
            <a:off x="1128750" y="394200"/>
            <a:ext cx="6886500" cy="14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of Research Presentation</a:t>
            </a:r>
            <a:endParaRPr/>
          </a:p>
        </p:txBody>
      </p:sp>
      <p:sp>
        <p:nvSpPr>
          <p:cNvPr id="343" name="Google Shape;343;p53"/>
          <p:cNvSpPr txBox="1">
            <a:spLocks noGrp="1"/>
          </p:cNvSpPr>
          <p:nvPr>
            <p:ph type="body" idx="1"/>
          </p:nvPr>
        </p:nvSpPr>
        <p:spPr>
          <a:xfrm>
            <a:off x="1128750" y="2225463"/>
            <a:ext cx="6886500" cy="21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smtClean="0"/>
              <a:t>Questions?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4872350" y="12401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AutoNum type="arabicPeriod"/>
            </a:pPr>
            <a:r>
              <a:rPr lang="en" sz="1800">
                <a:solidFill>
                  <a:srgbClr val="666666"/>
                </a:solidFill>
              </a:rPr>
              <a:t>Fitness evaluation</a:t>
            </a:r>
            <a:endParaRPr sz="1800">
              <a:solidFill>
                <a:srgbClr val="666666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AutoNum type="arabicPeriod"/>
            </a:pPr>
            <a:r>
              <a:rPr lang="en" sz="1800">
                <a:solidFill>
                  <a:srgbClr val="666666"/>
                </a:solidFill>
              </a:rPr>
              <a:t>Crossover between parents</a:t>
            </a:r>
            <a:endParaRPr sz="1800">
              <a:solidFill>
                <a:srgbClr val="666666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AutoNum type="arabicPeriod"/>
            </a:pPr>
            <a:r>
              <a:rPr lang="en" sz="1800">
                <a:solidFill>
                  <a:srgbClr val="666666"/>
                </a:solidFill>
              </a:rPr>
              <a:t>Mutation</a:t>
            </a:r>
            <a:endParaRPr sz="1800">
              <a:solidFill>
                <a:srgbClr val="666666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AutoNum type="arabicPeriod"/>
            </a:pPr>
            <a:r>
              <a:rPr lang="en" sz="1800">
                <a:solidFill>
                  <a:srgbClr val="666666"/>
                </a:solidFill>
              </a:rPr>
              <a:t>Move from generation to generation</a:t>
            </a:r>
            <a:endParaRPr sz="1800">
              <a:solidFill>
                <a:srgbClr val="666666"/>
              </a:solidFill>
            </a:endParaRPr>
          </a:p>
        </p:txBody>
      </p:sp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5097100" y="337675"/>
            <a:ext cx="2805600" cy="8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/>
              <a:t>Key Features</a:t>
            </a:r>
            <a:endParaRPr sz="3000"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0"/>
            <a:ext cx="4467726" cy="499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4572000" y="345775"/>
            <a:ext cx="4045200" cy="7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Variables</a:t>
            </a:r>
            <a:endParaRPr sz="3000"/>
          </a:p>
        </p:txBody>
      </p:sp>
      <p:sp>
        <p:nvSpPr>
          <p:cNvPr id="124" name="Google Shape;124;p22"/>
          <p:cNvSpPr txBox="1">
            <a:spLocks noGrp="1"/>
          </p:cNvSpPr>
          <p:nvPr>
            <p:ph type="body" idx="2"/>
          </p:nvPr>
        </p:nvSpPr>
        <p:spPr>
          <a:xfrm>
            <a:off x="4913575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Crossover probability</a:t>
            </a:r>
            <a:endParaRPr/>
          </a:p>
          <a:p>
            <a:pPr marL="457200" lvl="0" indent="-3429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Mutation probability</a:t>
            </a:r>
            <a:endParaRPr/>
          </a:p>
          <a:p>
            <a:pPr marL="457200" lvl="0" indent="-3429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Population size</a:t>
            </a:r>
            <a:endParaRPr/>
          </a:p>
          <a:p>
            <a:pPr marL="457200" lvl="0" indent="-3429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Generation number</a:t>
            </a:r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228600" y="345775"/>
            <a:ext cx="4045200" cy="7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Implementations</a:t>
            </a:r>
            <a:endParaRPr sz="3000"/>
          </a:p>
        </p:txBody>
      </p:sp>
      <p:sp>
        <p:nvSpPr>
          <p:cNvPr id="126" name="Google Shape;126;p22"/>
          <p:cNvSpPr txBox="1">
            <a:spLocks noGrp="1"/>
          </p:cNvSpPr>
          <p:nvPr>
            <p:ph type="subTitle" idx="1"/>
          </p:nvPr>
        </p:nvSpPr>
        <p:spPr>
          <a:xfrm>
            <a:off x="332700" y="7845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Binary representation of Knapsack problem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Single point crossover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Point-wise mutation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Roulette selection</a:t>
            </a: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>
            <a:spLocks noGrp="1"/>
          </p:cNvSpPr>
          <p:nvPr>
            <p:ph type="subTitle" idx="1"/>
          </p:nvPr>
        </p:nvSpPr>
        <p:spPr>
          <a:xfrm>
            <a:off x="1067075" y="3434500"/>
            <a:ext cx="2485800" cy="4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Single-point crossover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650" y="258500"/>
            <a:ext cx="4240938" cy="303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9625" y="263987"/>
            <a:ext cx="4240949" cy="302071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 txBox="1">
            <a:spLocks noGrp="1"/>
          </p:cNvSpPr>
          <p:nvPr>
            <p:ph type="subTitle" idx="1"/>
          </p:nvPr>
        </p:nvSpPr>
        <p:spPr>
          <a:xfrm>
            <a:off x="5617200" y="3434500"/>
            <a:ext cx="2485800" cy="4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Point-wise Mutation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/>
        </p:nvSpPr>
        <p:spPr>
          <a:xfrm>
            <a:off x="1361100" y="2366250"/>
            <a:ext cx="2973600" cy="16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title"/>
          </p:nvPr>
        </p:nvSpPr>
        <p:spPr>
          <a:xfrm>
            <a:off x="4572000" y="345775"/>
            <a:ext cx="4045200" cy="7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Roulette Selection</a:t>
            </a:r>
            <a:endParaRPr sz="3000"/>
          </a:p>
        </p:txBody>
      </p:sp>
      <p:sp>
        <p:nvSpPr>
          <p:cNvPr id="141" name="Google Shape;141;p24"/>
          <p:cNvSpPr txBox="1">
            <a:spLocks noGrp="1"/>
          </p:cNvSpPr>
          <p:nvPr>
            <p:ph type="body" idx="2"/>
          </p:nvPr>
        </p:nvSpPr>
        <p:spPr>
          <a:xfrm>
            <a:off x="4913575" y="1462475"/>
            <a:ext cx="3837000" cy="29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</a:rPr>
              <a:t>Finding a random fraction between 0 and 1, then the corresponding individual on cumulative density function will be selected as one of the parent.</a:t>
            </a:r>
            <a:endParaRPr sz="1400">
              <a:solidFill>
                <a:srgbClr val="666666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666666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</a:rPr>
              <a:t>Here, number 0.51 is generated, which corresponds to individual 12 on the curve.</a:t>
            </a:r>
            <a:endParaRPr sz="1400">
              <a:solidFill>
                <a:srgbClr val="666666"/>
              </a:solidFill>
            </a:endParaRPr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6873"/>
            <a:ext cx="4572000" cy="3808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>
            <a:spLocks noGrp="1"/>
          </p:cNvSpPr>
          <p:nvPr>
            <p:ph type="title"/>
          </p:nvPr>
        </p:nvSpPr>
        <p:spPr>
          <a:xfrm>
            <a:off x="228600" y="345775"/>
            <a:ext cx="4045200" cy="7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Variables</a:t>
            </a:r>
            <a:endParaRPr sz="3000"/>
          </a:p>
        </p:txBody>
      </p:sp>
      <p:sp>
        <p:nvSpPr>
          <p:cNvPr id="148" name="Google Shape;148;p25"/>
          <p:cNvSpPr txBox="1">
            <a:spLocks noGrp="1"/>
          </p:cNvSpPr>
          <p:nvPr>
            <p:ph type="body" idx="2"/>
          </p:nvPr>
        </p:nvSpPr>
        <p:spPr>
          <a:xfrm>
            <a:off x="332700" y="7845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Higher mutation probability</a:t>
            </a:r>
            <a:endParaRPr dirty="0"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Higher crossover rate</a:t>
            </a:r>
            <a:endParaRPr dirty="0"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Larger population size</a:t>
            </a:r>
            <a:endParaRPr dirty="0"/>
          </a:p>
          <a:p>
            <a:pPr marL="457200" lvl="0" indent="-342900" rtl="0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 dirty="0"/>
              <a:t>More generations</a:t>
            </a:r>
            <a:endParaRPr dirty="0"/>
          </a:p>
        </p:txBody>
      </p:sp>
      <p:sp>
        <p:nvSpPr>
          <p:cNvPr id="149" name="Google Shape;149;p25"/>
          <p:cNvSpPr txBox="1">
            <a:spLocks noGrp="1"/>
          </p:cNvSpPr>
          <p:nvPr>
            <p:ph type="title"/>
          </p:nvPr>
        </p:nvSpPr>
        <p:spPr>
          <a:xfrm>
            <a:off x="4953000" y="345775"/>
            <a:ext cx="4045200" cy="7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Results</a:t>
            </a:r>
            <a:endParaRPr sz="3000"/>
          </a:p>
        </p:txBody>
      </p:sp>
      <p:sp>
        <p:nvSpPr>
          <p:cNvPr id="150" name="Google Shape;150;p25"/>
          <p:cNvSpPr txBox="1">
            <a:spLocks noGrp="1"/>
          </p:cNvSpPr>
          <p:nvPr>
            <p:ph type="subTitle" idx="1"/>
          </p:nvPr>
        </p:nvSpPr>
        <p:spPr>
          <a:xfrm>
            <a:off x="5057100" y="7845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Longer to converge, but less likely to stuck in local optimum</a:t>
            </a: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More searching between high fitness individuals</a:t>
            </a: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Larger search space</a:t>
            </a: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More time to converge</a:t>
            </a:r>
            <a:endParaRPr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>
            <a:spLocks noGrp="1"/>
          </p:cNvSpPr>
          <p:nvPr>
            <p:ph type="title"/>
          </p:nvPr>
        </p:nvSpPr>
        <p:spPr>
          <a:xfrm>
            <a:off x="317700" y="369325"/>
            <a:ext cx="6934800" cy="15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Real Coded Genetic Algorithm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6" name="Google Shape;156;p26"/>
          <p:cNvSpPr txBox="1">
            <a:spLocks noGrp="1"/>
          </p:cNvSpPr>
          <p:nvPr>
            <p:ph type="body" idx="1"/>
          </p:nvPr>
        </p:nvSpPr>
        <p:spPr>
          <a:xfrm>
            <a:off x="317700" y="2432075"/>
            <a:ext cx="6397800" cy="23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Minimize Unimodal function: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F=(X₁)²+(X₂)²+(X₃)².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970</Words>
  <Application>Microsoft Macintosh PowerPoint</Application>
  <PresentationFormat>On-screen Show (16:9)</PresentationFormat>
  <Paragraphs>195</Paragraphs>
  <Slides>37</Slides>
  <Notes>37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Average</vt:lpstr>
      <vt:lpstr>Times New Roman</vt:lpstr>
      <vt:lpstr>Arial</vt:lpstr>
      <vt:lpstr>Simple Light</vt:lpstr>
      <vt:lpstr>Optimization of Swimming Fin</vt:lpstr>
      <vt:lpstr>Steps Taken</vt:lpstr>
      <vt:lpstr>Genetic Algorithm, Knapsack</vt:lpstr>
      <vt:lpstr> Fitness evaluation Crossover between parents Mutation Move from generation to generation</vt:lpstr>
      <vt:lpstr>Variables</vt:lpstr>
      <vt:lpstr>PowerPoint Presentation</vt:lpstr>
      <vt:lpstr>Roulette Selection</vt:lpstr>
      <vt:lpstr>Variables</vt:lpstr>
      <vt:lpstr>Real Coded Genetic Algorithm</vt:lpstr>
      <vt:lpstr>Outline</vt:lpstr>
      <vt:lpstr>Evaluation</vt:lpstr>
      <vt:lpstr>BLX-alpha</vt:lpstr>
      <vt:lpstr>Laplace</vt:lpstr>
      <vt:lpstr>Uniform</vt:lpstr>
      <vt:lpstr>Tournament</vt:lpstr>
      <vt:lpstr>1D Rod Extension FEM</vt:lpstr>
      <vt:lpstr>Problem setup</vt:lpstr>
      <vt:lpstr>Results</vt:lpstr>
      <vt:lpstr>Interpret FSI Data</vt:lpstr>
      <vt:lpstr>Sinusoidal input</vt:lpstr>
      <vt:lpstr>Torque vs theta</vt:lpstr>
      <vt:lpstr>Power input over time</vt:lpstr>
      <vt:lpstr>Velocity over time</vt:lpstr>
      <vt:lpstr>Optimize Fin</vt:lpstr>
      <vt:lpstr>Input</vt:lpstr>
      <vt:lpstr>RCGA</vt:lpstr>
      <vt:lpstr>Sample Run</vt:lpstr>
      <vt:lpstr>Sample Run</vt:lpstr>
      <vt:lpstr>Convergence</vt:lpstr>
      <vt:lpstr>Generation 1</vt:lpstr>
      <vt:lpstr>Generation 20 - Solution becomes homogeneous.</vt:lpstr>
      <vt:lpstr>Generation 100 - Global optimum reached.</vt:lpstr>
      <vt:lpstr>Further Developments</vt:lpstr>
      <vt:lpstr>Avoid Local Optimums</vt:lpstr>
      <vt:lpstr>Use Different Inputs</vt:lpstr>
      <vt:lpstr>Solution with input from previous slide:</vt:lpstr>
      <vt:lpstr>End of Research Presentation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Optimization of Swimming Fin</dc:title>
  <cp:lastModifiedBy>Jiujiu Lou</cp:lastModifiedBy>
  <cp:revision>9</cp:revision>
  <dcterms:modified xsi:type="dcterms:W3CDTF">2018-08-01T02:04:41Z</dcterms:modified>
</cp:coreProperties>
</file>